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93" r:id="rId2"/>
    <p:sldId id="296" r:id="rId3"/>
    <p:sldId id="297" r:id="rId4"/>
    <p:sldId id="298" r:id="rId5"/>
    <p:sldId id="291" r:id="rId6"/>
    <p:sldId id="300" r:id="rId7"/>
    <p:sldId id="301" r:id="rId8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3300"/>
    <a:srgbClr val="033B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007" autoAdjust="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fld id="{A124A15C-9FBB-4DB0-BFF3-B0AAC510D1B3}" type="VALUE">
                      <a:rPr lang="en-US" smtClean="0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481-406C-BA88-7190E4D4161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63105DC5-D0E4-4DFE-A017-A18D06B70E94}" type="VALUE">
                      <a:rPr lang="en-US" smtClean="0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7481-406C-BA88-7190E4D4161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F24E77AC-2735-4E17-846A-01F1C5B1B4B7}" type="VALUE">
                      <a:rPr lang="en-US" smtClean="0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481-406C-BA88-7190E4D4161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21A3FD34-8432-49E6-8FFE-B2D3B09B1BC9}" type="VALUE">
                      <a:rPr lang="en-US" smtClean="0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7481-406C-BA88-7190E4D4161E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A8835C89-1330-4B1D-ABF8-F40BB11C31BB}" type="VALUE">
                      <a:rPr lang="en-US" smtClean="0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7481-406C-BA88-7190E4D4161E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A62F8000-CAFD-47AD-9868-D92B5BD71F2B}" type="VALUE">
                      <a:rPr lang="en-US" smtClean="0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7481-406C-BA88-7190E4D4161E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6BAC4706-3D5F-4FBA-8F73-6732342F909C}" type="VALUE">
                      <a:rPr lang="en-US" smtClean="0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7481-406C-BA88-7190E4D4161E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94,55%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7481-406C-BA88-7190E4D416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ФФВС</c:v>
                </c:pt>
                <c:pt idx="1">
                  <c:v>ФКНФМ</c:v>
                </c:pt>
                <c:pt idx="2">
                  <c:v>ФБГЕ</c:v>
                </c:pt>
                <c:pt idx="3">
                  <c:v>ФПІС</c:v>
                </c:pt>
                <c:pt idx="4">
                  <c:v>ФКМ</c:v>
                </c:pt>
                <c:pt idx="5">
                  <c:v>ФУІФЖ</c:v>
                </c:pt>
                <c:pt idx="6">
                  <c:v>ФБП</c:v>
                </c:pt>
                <c:pt idx="7">
                  <c:v>МФ</c:v>
                </c:pt>
                <c:pt idx="8">
                  <c:v>ПФ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0</c:v>
                </c:pt>
                <c:pt idx="1">
                  <c:v>8.57</c:v>
                </c:pt>
                <c:pt idx="2">
                  <c:v>29.73</c:v>
                </c:pt>
                <c:pt idx="3">
                  <c:v>41.18</c:v>
                </c:pt>
                <c:pt idx="4">
                  <c:v>45</c:v>
                </c:pt>
                <c:pt idx="5">
                  <c:v>48.98</c:v>
                </c:pt>
                <c:pt idx="6">
                  <c:v>60.61</c:v>
                </c:pt>
                <c:pt idx="7">
                  <c:v>77.8</c:v>
                </c:pt>
                <c:pt idx="8">
                  <c:v>94.55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81-406C-BA88-7190E4D41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ФФВС</c:v>
                </c:pt>
                <c:pt idx="1">
                  <c:v>ФКНФМ</c:v>
                </c:pt>
                <c:pt idx="2">
                  <c:v>ФБГЕ</c:v>
                </c:pt>
                <c:pt idx="3">
                  <c:v>ФПІС</c:v>
                </c:pt>
                <c:pt idx="4">
                  <c:v>ФКМ</c:v>
                </c:pt>
                <c:pt idx="5">
                  <c:v>ФУІФЖ</c:v>
                </c:pt>
                <c:pt idx="6">
                  <c:v>ФБП</c:v>
                </c:pt>
                <c:pt idx="7">
                  <c:v>МФ</c:v>
                </c:pt>
                <c:pt idx="8">
                  <c:v>ПФ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01-7481-406C-BA88-7190E4D4161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ФФВС</c:v>
                </c:pt>
                <c:pt idx="1">
                  <c:v>ФКНФМ</c:v>
                </c:pt>
                <c:pt idx="2">
                  <c:v>ФБГЕ</c:v>
                </c:pt>
                <c:pt idx="3">
                  <c:v>ФПІС</c:v>
                </c:pt>
                <c:pt idx="4">
                  <c:v>ФКМ</c:v>
                </c:pt>
                <c:pt idx="5">
                  <c:v>ФУІФЖ</c:v>
                </c:pt>
                <c:pt idx="6">
                  <c:v>ФБП</c:v>
                </c:pt>
                <c:pt idx="7">
                  <c:v>МФ</c:v>
                </c:pt>
                <c:pt idx="8">
                  <c:v>ПФ</c:v>
                </c:pt>
              </c:strCache>
            </c:strRef>
          </c:cat>
          <c:val>
            <c:numRef>
              <c:f>Лист1!$D$2:$D$10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02-7481-406C-BA88-7190E4D4161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123058944"/>
        <c:axId val="1123050624"/>
      </c:barChart>
      <c:catAx>
        <c:axId val="11230589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1123050624"/>
        <c:crosses val="autoZero"/>
        <c:auto val="1"/>
        <c:lblAlgn val="ctr"/>
        <c:lblOffset val="100"/>
        <c:noMultiLvlLbl val="0"/>
      </c:catAx>
      <c:valAx>
        <c:axId val="1123050624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123058944"/>
        <c:crosses val="autoZero"/>
        <c:crossBetween val="between"/>
        <c:majorUnit val="10"/>
        <c:min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uk-UA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55F-4553-B084-CB2BDB8B8D5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55F-4553-B084-CB2BDB8B8D5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55F-4553-B084-CB2BDB8B8D5E}"/>
              </c:ext>
            </c:extLst>
          </c:dPt>
          <c:dLbls>
            <c:dLbl>
              <c:idx val="0"/>
              <c:layout>
                <c:manualLayout>
                  <c:x val="-7.7780127233073343E-2"/>
                  <c:y val="-0.24395130526707173"/>
                </c:manualLayout>
              </c:layout>
              <c:tx>
                <c:rich>
                  <a:bodyPr/>
                  <a:lstStyle/>
                  <a:p>
                    <a:fld id="{433E8524-50C7-439F-895B-C5CCBB4F9B02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55F-4553-B084-CB2BDB8B8D5E}"/>
                </c:ext>
              </c:extLst>
            </c:dLbl>
            <c:dLbl>
              <c:idx val="1"/>
              <c:layout>
                <c:manualLayout>
                  <c:x val="9.0345566663057278E-2"/>
                  <c:y val="0.18420893208794645"/>
                </c:manualLayout>
              </c:layout>
              <c:tx>
                <c:rich>
                  <a:bodyPr/>
                  <a:lstStyle/>
                  <a:p>
                    <a:fld id="{618808A8-4826-4C0D-82BF-74980AD45612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55F-4553-B084-CB2BDB8B8D5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4,5%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C55F-4553-B084-CB2BDB8B8D5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так</c:v>
                </c:pt>
                <c:pt idx="1">
                  <c:v>ні</c:v>
                </c:pt>
                <c:pt idx="2">
                  <c:v>відповідь відсутня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77.8</c:v>
                </c:pt>
                <c:pt idx="1">
                  <c:v>17.7</c:v>
                </c:pt>
                <c:pt idx="2">
                  <c:v>2.19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55F-4553-B084-CB2BDB8B8D5E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uk-UA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5D723A-CFC6-4636-9006-2ABB84602F52}" type="datetimeFigureOut">
              <a:rPr lang="ru-RU" smtClean="0"/>
              <a:pPr/>
              <a:t>13.06.2022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EEAA96-54D6-47BF-ABCF-3EADE1F46D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999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2361" y="0"/>
            <a:ext cx="9144000" cy="1669002"/>
          </a:xfrm>
        </p:spPr>
        <p:txBody>
          <a:bodyPr anchor="b">
            <a:noAutofit/>
          </a:bodyPr>
          <a:lstStyle>
            <a:lvl1pPr algn="ctr">
              <a:defRPr sz="4800">
                <a:latin typeface="+mj-lt"/>
                <a:ea typeface="Segoe UI Black" panose="020B0A02040204020203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1BD82-D020-4C38-8A6B-CCD6EF0348D5}" type="datetimeFigureOut">
              <a:rPr lang="en-US"/>
              <a:pPr>
                <a:defRPr/>
              </a:pPr>
              <a:t>6/13/2022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2CB08-693E-4032-8B14-2A6AA87CD9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2432" y="0"/>
            <a:ext cx="8852499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97E5B-1393-4A44-B618-320833D931A8}" type="datetimeFigureOut">
              <a:rPr lang="en-US"/>
              <a:pPr>
                <a:defRPr/>
              </a:pPr>
              <a:t>6/13/2022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F544B9-426C-421C-9670-E1B729D22A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1409251"/>
            <a:ext cx="2628900" cy="4767711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1527585"/>
            <a:ext cx="7734300" cy="4649377"/>
          </a:xfrm>
        </p:spPr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DA681-7C92-4AF7-84BF-C62FE410ACA9}" type="datetimeFigureOut">
              <a:rPr lang="en-US"/>
              <a:pPr>
                <a:defRPr/>
              </a:pPr>
              <a:t>6/13/2022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1CAAB-1F1E-4DED-AAE4-5BBA06DB15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D3A7D-F1D9-4AE6-88D2-F430A8883C92}" type="datetimeFigureOut">
              <a:rPr lang="en-US"/>
              <a:pPr>
                <a:defRPr/>
              </a:pPr>
              <a:t>6/13/2022</a:t>
            </a:fld>
            <a:endParaRPr lang="en-US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17D881-960A-4ED1-97A0-D43ACB4BB7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6945" y="0"/>
            <a:ext cx="8998258" cy="1325563"/>
          </a:xfrm>
        </p:spPr>
        <p:txBody>
          <a:bodyPr/>
          <a:lstStyle>
            <a:lvl1pPr>
              <a:defRPr>
                <a:latin typeface="+mj-lt"/>
                <a:ea typeface="Segoe UI Black" panose="020B0A02040204020203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uk-UA" dirty="0"/>
              <a:t>Відредагуйте стиль зразка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036FA7-B649-439E-828C-89B3CCDC6993}" type="datetimeFigureOut">
              <a:rPr lang="en-US"/>
              <a:pPr>
                <a:defRPr/>
              </a:pPr>
              <a:t>6/13/2022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B8B31-F5E0-445A-B707-59C0A12E86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7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4938" y="5403850"/>
            <a:ext cx="132715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0618" y="5112618"/>
            <a:ext cx="11046781" cy="1125702"/>
          </a:xfrm>
        </p:spPr>
        <p:txBody>
          <a:bodyPr anchor="b">
            <a:noAutofit/>
          </a:bodyPr>
          <a:lstStyle>
            <a:lvl1pPr>
              <a:defRPr sz="4800">
                <a:latin typeface="+mj-lt"/>
                <a:ea typeface="Segoe UI Black" panose="020B0A02040204020203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25118" y="6043931"/>
            <a:ext cx="10122332" cy="4571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136096-2E77-44FF-8065-E19A82ED5429}" type="datetimeFigureOut">
              <a:rPr lang="en-US"/>
              <a:pPr>
                <a:defRPr/>
              </a:pPr>
              <a:t>6/13/2022</a:t>
            </a:fld>
            <a:endParaRPr lang="en-US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6AD652-CACE-457A-9D12-F871B06773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0154" y="0"/>
            <a:ext cx="8980503" cy="1325563"/>
          </a:xfrm>
        </p:spPr>
        <p:txBody>
          <a:bodyPr/>
          <a:lstStyle>
            <a:lvl1pPr>
              <a:defRPr baseline="0">
                <a:latin typeface="+mj-lt"/>
                <a:ea typeface="Segoe UI Black" panose="020B0A02040204020203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9E0FB6-0672-404D-A643-F4DA6CF9D450}" type="datetimeFigureOut">
              <a:rPr lang="en-US"/>
              <a:pPr>
                <a:defRPr/>
              </a:pPr>
              <a:t>6/13/2022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91921-7040-40CC-AEB0-A4894F2413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5344" y="0"/>
            <a:ext cx="8934527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21D1C-E71A-45BE-B2B4-B02A747A5AFB}" type="datetimeFigureOut">
              <a:rPr lang="en-US"/>
              <a:pPr>
                <a:defRPr/>
              </a:pPr>
              <a:t>6/13/2022</a:t>
            </a:fld>
            <a:endParaRPr lang="en-US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F607D-5628-41E6-8825-64185C08C7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1827" y="0"/>
            <a:ext cx="9024891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B7CBB-4D9C-42E9-82A5-CB400EFB4CAC}" type="datetimeFigureOut">
              <a:rPr lang="en-US"/>
              <a:pPr>
                <a:defRPr/>
              </a:pPr>
              <a:t>6/13/2022</a:t>
            </a:fld>
            <a:endParaRPr lang="en-US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11591-AA5C-4641-B64A-5437DF38A4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6CBF1-CD8D-4E59-BFEE-33A8A8A4C8FB}" type="datetimeFigureOut">
              <a:rPr lang="en-US"/>
              <a:pPr>
                <a:defRPr/>
              </a:pPr>
              <a:t>6/13/2022</a:t>
            </a:fld>
            <a:endParaRPr lang="en-US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E9E6D-CAFD-408D-9B1A-3F6CDAC4C0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1893345"/>
            <a:ext cx="3932237" cy="95743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1527586"/>
            <a:ext cx="6172200" cy="433346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dirty="0"/>
              <a:t>Відредагуйте стиль зразка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850776"/>
            <a:ext cx="3932237" cy="30182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dirty="0"/>
              <a:t>Відредагуйте стиль зразка тексту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F32EA-F1BE-407D-BA79-E96B00C4FFC7}" type="datetimeFigureOut">
              <a:rPr lang="en-US"/>
              <a:pPr>
                <a:defRPr/>
              </a:pPr>
              <a:t>6/13/2022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FD8F7-B4F2-44B7-A599-C414932BE0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uk-UA" noProof="0"/>
              <a:t>Клацніть піктограму, щоб додати зображення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D7AA4-A671-4094-81C9-D3AC1A520564}" type="datetimeFigureOut">
              <a:rPr lang="en-US"/>
              <a:pPr>
                <a:defRPr/>
              </a:pPr>
              <a:t>6/13/2022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2E954-2AA7-4DEC-A5E5-9A90FF60DA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B7C8399-311D-4AAF-B359-84F2470713DF}" type="datetimeFigureOut">
              <a:rPr lang="en-US"/>
              <a:pPr>
                <a:defRPr/>
              </a:pPr>
              <a:t>6/13/2022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05FD660-8CC1-4520-9216-B87F4AE77C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Рисунок 7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Рисунок 8"/>
          <p:cNvPicPr>
            <a:picLocks noChangeAspect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1325563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1" r:id="rId2"/>
    <p:sldLayoutId id="2147483662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boto Slab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boto Slab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boto Slab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boto Slab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boto Slab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boto Slab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boto Slab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boto Slab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266" y="158621"/>
            <a:ext cx="11184378" cy="4271336"/>
          </a:xfrm>
        </p:spPr>
        <p:txBody>
          <a:bodyPr anchor="ctr"/>
          <a:lstStyle/>
          <a:p>
            <a:pPr algn="ctr">
              <a:lnSpc>
                <a:spcPct val="200000"/>
              </a:lnSpc>
            </a:pPr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uk-UA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 результати опитування </a:t>
            </a:r>
            <a:br>
              <a:rPr lang="uk-UA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щодо якості організації та змістового наповнення практик </a:t>
            </a:r>
            <a:br>
              <a:rPr lang="uk-UA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здобувачів ІІ курсу другого (магістерського) </a:t>
            </a:r>
            <a:br>
              <a:rPr lang="uk-UA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рівня вищої освіти денної форми навчання</a:t>
            </a:r>
            <a:br>
              <a:rPr lang="uk-UA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Херсонського державного університету</a:t>
            </a:r>
            <a:endParaRPr lang="uk-UA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24435" y="5131293"/>
            <a:ext cx="7823014" cy="1411549"/>
          </a:xfrm>
        </p:spPr>
        <p:txBody>
          <a:bodyPr/>
          <a:lstStyle/>
          <a:p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Доповідає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керівниця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відділу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освіти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Черкашина Тетяна Олександрівна</a:t>
            </a:r>
          </a:p>
        </p:txBody>
      </p:sp>
    </p:spTree>
    <p:extLst>
      <p:ext uri="{BB962C8B-B14F-4D97-AF65-F5344CB8AC3E}">
        <p14:creationId xmlns:p14="http://schemas.microsoft.com/office/powerpoint/2010/main" val="446956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63FD38-0CAB-BBC3-0FC7-F9795DAE6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 залученості до опитування</a:t>
            </a:r>
          </a:p>
        </p:txBody>
      </p:sp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BCA4B9A1-82D5-DA46-5322-461794C71C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2054822"/>
              </p:ext>
            </p:extLst>
          </p:nvPr>
        </p:nvGraphicFramePr>
        <p:xfrm>
          <a:off x="133350" y="1325563"/>
          <a:ext cx="11612563" cy="53504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3191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9BF478-7F2B-A4F4-0262-F446D7FEE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443" y="0"/>
            <a:ext cx="9328760" cy="1325563"/>
          </a:xfrm>
        </p:spPr>
        <p:txBody>
          <a:bodyPr/>
          <a:lstStyle/>
          <a:p>
            <a:pPr algn="ctr"/>
            <a:r>
              <a:rPr lang="uk-UA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Середній показник рівня задоволеності здобувачів</a:t>
            </a:r>
            <a:endParaRPr lang="uk-UA" sz="2800" b="1" dirty="0">
              <a:solidFill>
                <a:srgbClr val="000000"/>
              </a:solidFill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C9FA8EEC-0DF9-575E-4437-5E2239D87C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3396169"/>
              </p:ext>
            </p:extLst>
          </p:nvPr>
        </p:nvGraphicFramePr>
        <p:xfrm>
          <a:off x="213063" y="1047565"/>
          <a:ext cx="11860567" cy="610455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8682362">
                  <a:extLst>
                    <a:ext uri="{9D8B030D-6E8A-4147-A177-3AD203B41FA5}">
                      <a16:colId xmlns:a16="http://schemas.microsoft.com/office/drawing/2014/main" val="3874551606"/>
                    </a:ext>
                  </a:extLst>
                </a:gridCol>
                <a:gridCol w="3178205">
                  <a:extLst>
                    <a:ext uri="{9D8B030D-6E8A-4147-A177-3AD203B41FA5}">
                      <a16:colId xmlns:a16="http://schemas.microsoft.com/office/drawing/2014/main" val="985161503"/>
                    </a:ext>
                  </a:extLst>
                </a:gridCol>
              </a:tblGrid>
              <a:tr h="940726">
                <a:tc>
                  <a:txBody>
                    <a:bodyPr/>
                    <a:lstStyle/>
                    <a:p>
                      <a:pPr marL="25400" algn="ctr"/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Запитання анкети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5"/>
                        </a:spcAft>
                      </a:pPr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Оцінка рівня задоволеності здобувачів за  </a:t>
                      </a:r>
                    </a:p>
                    <a:p>
                      <a:pPr marL="22860" algn="ctr"/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бальною шкалою 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/>
                </a:tc>
                <a:extLst>
                  <a:ext uri="{0D108BD9-81ED-4DB2-BD59-A6C34878D82A}">
                    <a16:rowId xmlns:a16="http://schemas.microsoft.com/office/drawing/2014/main" val="3880634642"/>
                  </a:ext>
                </a:extLst>
              </a:tr>
              <a:tr h="302390">
                <a:tc>
                  <a:txBody>
                    <a:bodyPr/>
                    <a:lstStyle/>
                    <a:p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Чи відповідає Вашій спеціальності база проходження практики? 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/>
                </a:tc>
                <a:tc>
                  <a:txBody>
                    <a:bodyPr/>
                    <a:lstStyle/>
                    <a:p>
                      <a:pPr marL="26670" algn="ctr"/>
                      <a:r>
                        <a:rPr lang="uk-U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4,71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45153785"/>
                  </a:ext>
                </a:extLst>
              </a:tr>
              <a:tr h="594458">
                <a:tc>
                  <a:txBody>
                    <a:bodyPr/>
                    <a:lstStyle/>
                    <a:p>
                      <a:pPr marR="203835"/>
                      <a:r>
                        <a:rPr lang="uk-UA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Чи знадобилися Вам здобуті в університеті теоретичні знання для виконання практичних завдань на базі проходження практики? </a:t>
                      </a:r>
                      <a:endParaRPr lang="uk-UA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/>
                </a:tc>
                <a:tc>
                  <a:txBody>
                    <a:bodyPr/>
                    <a:lstStyle/>
                    <a:p>
                      <a:pPr marL="26670" algn="ctr"/>
                      <a:r>
                        <a:rPr lang="uk-U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4,56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53935760"/>
                  </a:ext>
                </a:extLst>
              </a:tr>
              <a:tr h="588575">
                <a:tc>
                  <a:txBody>
                    <a:bodyPr/>
                    <a:lstStyle/>
                    <a:p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Чи ознайомили Вас керівники практики від університету із порядком проходження і програмою практики? 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/>
                </a:tc>
                <a:tc>
                  <a:txBody>
                    <a:bodyPr/>
                    <a:lstStyle/>
                    <a:p>
                      <a:pPr marL="26670" algn="ctr"/>
                      <a:r>
                        <a:rPr lang="uk-UA" sz="16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4,86</a:t>
                      </a:r>
                      <a:endParaRPr lang="uk-UA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44506026"/>
                  </a:ext>
                </a:extLst>
              </a:tr>
              <a:tr h="594458">
                <a:tc>
                  <a:txBody>
                    <a:bodyPr/>
                    <a:lstStyle/>
                    <a:p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Чи ознайомили Вас керівники практики від університету із критеріями оцінювання та порядком захисту звіту про проходження практики? 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/>
                </a:tc>
                <a:tc>
                  <a:txBody>
                    <a:bodyPr/>
                    <a:lstStyle/>
                    <a:p>
                      <a:pPr marL="26670" algn="ctr"/>
                      <a:r>
                        <a:rPr lang="uk-U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4,81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14414107"/>
                  </a:ext>
                </a:extLst>
              </a:tr>
              <a:tr h="297229">
                <a:tc>
                  <a:txBody>
                    <a:bodyPr/>
                    <a:lstStyle/>
                    <a:p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Чи були доступні керівники практики від університету для консультацій? 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/>
                </a:tc>
                <a:tc>
                  <a:txBody>
                    <a:bodyPr/>
                    <a:lstStyle/>
                    <a:p>
                      <a:pPr marL="26670" algn="ctr"/>
                      <a:r>
                        <a:rPr lang="uk-UA" sz="16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4,87</a:t>
                      </a:r>
                      <a:endParaRPr lang="uk-UA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94602882"/>
                  </a:ext>
                </a:extLst>
              </a:tr>
              <a:tr h="588575">
                <a:tc>
                  <a:txBody>
                    <a:bodyPr/>
                    <a:lstStyle/>
                    <a:p>
                      <a:r>
                        <a:rPr lang="uk-UA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Чи достатня, на Вашу думку, кількість годин, виділених на проходження практики та для виконання програми практики? </a:t>
                      </a:r>
                      <a:endParaRPr lang="uk-UA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/>
                </a:tc>
                <a:tc>
                  <a:txBody>
                    <a:bodyPr/>
                    <a:lstStyle/>
                    <a:p>
                      <a:pPr marL="26670" algn="ctr"/>
                      <a:r>
                        <a:rPr lang="uk-U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4,73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08395951"/>
                  </a:ext>
                </a:extLst>
              </a:tr>
              <a:tr h="588575">
                <a:tc>
                  <a:txBody>
                    <a:bodyPr/>
                    <a:lstStyle/>
                    <a:p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Чи ознайомили Вас керівники практики від бази практики з особливостями проходження практики? 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/>
                </a:tc>
                <a:tc>
                  <a:txBody>
                    <a:bodyPr/>
                    <a:lstStyle/>
                    <a:p>
                      <a:pPr marL="26670" algn="ctr"/>
                      <a:r>
                        <a:rPr lang="uk-U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4,81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17654144"/>
                  </a:ext>
                </a:extLst>
              </a:tr>
              <a:tr h="297229">
                <a:tc>
                  <a:txBody>
                    <a:bodyPr/>
                    <a:lstStyle/>
                    <a:p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Чи були доступні керівники від бази практики для консультацій? 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/>
                </a:tc>
                <a:tc>
                  <a:txBody>
                    <a:bodyPr/>
                    <a:lstStyle/>
                    <a:p>
                      <a:pPr marL="26670" algn="ctr"/>
                      <a:r>
                        <a:rPr lang="uk-U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4,90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77312551"/>
                  </a:ext>
                </a:extLst>
              </a:tr>
              <a:tr h="297229">
                <a:tc>
                  <a:txBody>
                    <a:bodyPr/>
                    <a:lstStyle/>
                    <a:p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 Чи відповідає програма практики діяльності бази практики? 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/>
                </a:tc>
                <a:tc>
                  <a:txBody>
                    <a:bodyPr/>
                    <a:lstStyle/>
                    <a:p>
                      <a:pPr marL="26670" algn="ctr"/>
                      <a:r>
                        <a:rPr lang="uk-U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4,73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91367685"/>
                  </a:ext>
                </a:extLst>
              </a:tr>
              <a:tr h="423589">
                <a:tc>
                  <a:txBody>
                    <a:bodyPr/>
                    <a:lstStyle/>
                    <a:p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 Чи сприяло проходження практики формуванню у Вас професійних </a:t>
                      </a:r>
                      <a:r>
                        <a:rPr lang="uk-UA" sz="16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компетентностей</a:t>
                      </a:r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/>
                </a:tc>
                <a:tc>
                  <a:txBody>
                    <a:bodyPr/>
                    <a:lstStyle/>
                    <a:p>
                      <a:pPr marL="102870" algn="ctr"/>
                      <a:r>
                        <a:rPr lang="uk-U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4,69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5704453"/>
                  </a:ext>
                </a:extLst>
              </a:tr>
              <a:tr h="297229">
                <a:tc>
                  <a:txBody>
                    <a:bodyPr/>
                    <a:lstStyle/>
                    <a:p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 Чи порекомендуєте Ви цю базу практики іншим здобувачам? 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/>
                </a:tc>
                <a:tc>
                  <a:txBody>
                    <a:bodyPr/>
                    <a:lstStyle/>
                    <a:p>
                      <a:pPr marL="102870" algn="ctr"/>
                      <a:r>
                        <a:rPr lang="uk-U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4,63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48844954"/>
                  </a:ext>
                </a:extLst>
              </a:tr>
              <a:tr h="294288">
                <a:tc>
                  <a:txBody>
                    <a:bodyPr/>
                    <a:lstStyle/>
                    <a:p>
                      <a:r>
                        <a:rPr lang="uk-UA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Середній бал</a:t>
                      </a:r>
                      <a:endParaRPr lang="uk-UA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/>
                </a:tc>
                <a:tc>
                  <a:txBody>
                    <a:bodyPr/>
                    <a:lstStyle/>
                    <a:p>
                      <a:pPr marL="102870" algn="ctr"/>
                      <a:r>
                        <a:rPr lang="uk-UA" sz="16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4,75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541340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4695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809493-F5CF-0E34-0DCA-C94A37851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5331" y="0"/>
            <a:ext cx="9756559" cy="1325563"/>
          </a:xfrm>
        </p:spPr>
        <p:txBody>
          <a:bodyPr/>
          <a:lstStyle/>
          <a:p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 самостійно обирати базу практики</a:t>
            </a: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7926F8DC-E06A-12BA-3C5F-41161705DC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121304"/>
              </p:ext>
            </p:extLst>
          </p:nvPr>
        </p:nvGraphicFramePr>
        <p:xfrm>
          <a:off x="594804" y="1393794"/>
          <a:ext cx="10758995" cy="5282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22025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Позитивні сторони практики</a:t>
            </a:r>
            <a:endParaRPr lang="ru-RU" sz="4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uk-UA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endParaRPr lang="ru-RU" dirty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buNone/>
            </a:pPr>
            <a:endParaRPr lang="ru-RU" dirty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2352346"/>
              </p:ext>
            </p:extLst>
          </p:nvPr>
        </p:nvGraphicFramePr>
        <p:xfrm>
          <a:off x="257453" y="1589103"/>
          <a:ext cx="11823576" cy="47567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235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4230">
                <a:tc>
                  <a:txBody>
                    <a:bodyPr/>
                    <a:lstStyle/>
                    <a:p>
                      <a:pPr algn="ctr"/>
                      <a:endParaRPr lang="ru-RU" sz="2800" b="0" i="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3323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50000"/>
                        </a:lnSpc>
                        <a:buFont typeface="Times New Roman" panose="02020603050405020304" pitchFamily="18" charset="0"/>
                        <a:buNone/>
                      </a:pPr>
                      <a:r>
                        <a:rPr lang="uk-UA" sz="20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Можливість самоорганізації на практиці та реалізація власного потенціалу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8298634"/>
                  </a:ext>
                </a:extLst>
              </a:tr>
              <a:tr h="568597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50000"/>
                        </a:lnSpc>
                        <a:buFont typeface="Times New Roman" panose="02020603050405020304" pitchFamily="18" charset="0"/>
                        <a:buNone/>
                      </a:pPr>
                      <a:r>
                        <a:rPr lang="uk-UA" sz="20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Різноплановість завдань практики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8447">
                <a:tc>
                  <a:txBody>
                    <a:bodyPr/>
                    <a:lstStyle/>
                    <a:p>
                      <a:pPr algn="l"/>
                      <a:r>
                        <a:rPr lang="uk-UA" sz="20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Робота з дітьми/здобувачами/клієнтами</a:t>
                      </a:r>
                      <a:endParaRPr lang="ru-RU" sz="2000" b="0" i="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323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50000"/>
                        </a:lnSpc>
                        <a:buFont typeface="Times New Roman" panose="02020603050405020304" pitchFamily="18" charset="0"/>
                        <a:buNone/>
                        <a:tabLst>
                          <a:tab pos="810260" algn="l"/>
                        </a:tabLst>
                      </a:pPr>
                      <a:r>
                        <a:rPr lang="uk-UA" sz="20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Формування професійних </a:t>
                      </a:r>
                      <a:r>
                        <a:rPr lang="uk-UA" sz="20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компетентностей</a:t>
                      </a:r>
                      <a:endParaRPr lang="uk-UA" sz="2000" i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6793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50000"/>
                        </a:lnSpc>
                        <a:buFont typeface="Times New Roman" panose="02020603050405020304" pitchFamily="18" charset="0"/>
                        <a:buNone/>
                        <a:tabLst>
                          <a:tab pos="810260" algn="l"/>
                        </a:tabLst>
                      </a:pPr>
                      <a:r>
                        <a:rPr lang="uk-UA" sz="20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Високий професіоналізм керівників з практики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5836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50000"/>
                        </a:lnSpc>
                        <a:buFont typeface="Times New Roman" panose="02020603050405020304" pitchFamily="18" charset="0"/>
                        <a:buNone/>
                        <a:tabLst>
                          <a:tab pos="810260" algn="l"/>
                        </a:tabLst>
                      </a:pPr>
                      <a:r>
                        <a:rPr lang="uk-UA" sz="20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Набуття професійного та практичного досвіду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1381851"/>
                  </a:ext>
                </a:extLst>
              </a:tr>
              <a:tr h="354999">
                <a:tc>
                  <a:txBody>
                    <a:bodyPr/>
                    <a:lstStyle/>
                    <a:p>
                      <a:pPr lvl="0" algn="l"/>
                      <a:r>
                        <a:rPr lang="uk-UA" sz="2000" i="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     Самостійність у  обранні бази практики</a:t>
                      </a:r>
                      <a:endParaRPr lang="uk-UA" sz="2000" i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0505800"/>
                  </a:ext>
                </a:extLst>
              </a:tr>
              <a:tr h="5929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Times New Roman" panose="02020603050405020304" pitchFamily="18" charset="0"/>
                        <a:buNone/>
                        <a:tabLst>
                          <a:tab pos="810260" algn="l"/>
                        </a:tabLst>
                        <a:defRPr/>
                      </a:pPr>
                      <a:r>
                        <a:rPr lang="uk-UA" sz="2000" i="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                                                       Розширення умінь та навичок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45784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3503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Пропозиції здобувачів щодо покращення практики</a:t>
            </a:r>
            <a:endParaRPr lang="ru-RU" sz="36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uk-UA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endParaRPr lang="ru-RU" dirty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buNone/>
            </a:pPr>
            <a:endParaRPr lang="ru-RU" dirty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0253654"/>
              </p:ext>
            </p:extLst>
          </p:nvPr>
        </p:nvGraphicFramePr>
        <p:xfrm>
          <a:off x="159798" y="1637337"/>
          <a:ext cx="11850210" cy="43358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502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47006">
                <a:tc>
                  <a:txBody>
                    <a:bodyPr/>
                    <a:lstStyle/>
                    <a:p>
                      <a:pPr algn="ctr"/>
                      <a:endParaRPr lang="ru-RU" sz="2800" b="0" i="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641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200000"/>
                        </a:lnSpc>
                        <a:buFont typeface="Times New Roman" panose="02020603050405020304" pitchFamily="18" charset="0"/>
                        <a:buNone/>
                        <a:tabLst>
                          <a:tab pos="450215" algn="l"/>
                        </a:tabLs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Збільшення термінів проходження практики / перенесення на інший семестр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8298634"/>
                  </a:ext>
                </a:extLst>
              </a:tr>
              <a:tr h="569918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200000"/>
                        </a:lnSpc>
                        <a:buFont typeface="Times New Roman" panose="02020603050405020304" pitchFamily="18" charset="0"/>
                        <a:buNone/>
                        <a:tabLst>
                          <a:tab pos="450215" algn="l"/>
                        </a:tabLs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                                     Розширення переліку баз практик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444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200000"/>
                        </a:lnSpc>
                        <a:buFont typeface="Times New Roman" panose="02020603050405020304" pitchFamily="18" charset="0"/>
                        <a:buNone/>
                        <a:tabLst>
                          <a:tab pos="450215" algn="l"/>
                        </a:tabLs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Збільшення можливості проходження практики поза межами університету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5239">
                <a:tc>
                  <a:txBody>
                    <a:bodyPr/>
                    <a:lstStyle/>
                    <a:p>
                      <a:pPr indent="334645" algn="just">
                        <a:lnSpc>
                          <a:spcPct val="200000"/>
                        </a:lnSpc>
                        <a:tabLst>
                          <a:tab pos="810260" algn="l"/>
                        </a:tabLs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                                       </a:t>
                      </a:r>
                      <a:r>
                        <a:rPr lang="uk-UA" sz="20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Зменшення кількості </a:t>
                      </a:r>
                      <a:r>
                        <a:rPr lang="uk-UA" sz="200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звітньої</a:t>
                      </a:r>
                      <a:r>
                        <a:rPr lang="uk-UA" sz="20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документації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0943">
                <a:tc>
                  <a:txBody>
                    <a:bodyPr/>
                    <a:lstStyle/>
                    <a:p>
                      <a:pPr marL="0" lvl="0" indent="0" algn="just" fontAlgn="base">
                        <a:lnSpc>
                          <a:spcPct val="200000"/>
                        </a:lnSpc>
                        <a:spcAft>
                          <a:spcPts val="15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uk-UA" sz="20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Керівникам практики пропонувати більше практичних завдань (в залежності від спеціальності)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673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endParaRPr lang="ru-RU" sz="280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13818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8019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37CCE5-B7E4-D105-1B8F-66C9E6AC0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  РІШЕННЯ: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67AA93-42CA-CDBB-9012-F1D859ACC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207" y="1825624"/>
            <a:ext cx="11434439" cy="4734973"/>
          </a:xfrm>
        </p:spPr>
        <p:txBody>
          <a:bodyPr/>
          <a:lstStyle/>
          <a:p>
            <a:pPr marL="0" indent="0">
              <a:buNone/>
            </a:pPr>
            <a:r>
              <a:rPr lang="uk-UA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Завідувачам кафедр спільно із гарантами освітніх програм другого (магістерського) рівня вищої освіти та керівникам практик: </a:t>
            </a:r>
          </a:p>
          <a:p>
            <a:pPr marL="0" indent="0">
              <a:buNone/>
            </a:pP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1) сприяти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підвищенню рівня залученості здобувачів вищої освіти окремих факультетів до опитування шляхом проведення активної інформаційної кампанії гарантами освітніх програм та викладачами університету</a:t>
            </a:r>
          </a:p>
          <a:p>
            <a:pPr marL="0" indent="0">
              <a:buNone/>
            </a:pP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2) проаналізувати й врахувати результати опитування при перегляді освітніх програм, програм практик та під час організації взаємодії зі здобувачами;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3) розглянути питання про можливості зміни тривалості та графіку проходження практики, обговоривши його на засіданнях кафедр;</a:t>
            </a:r>
          </a:p>
          <a:p>
            <a:pPr marL="0" indent="0">
              <a:buNone/>
            </a:pP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uk-UA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працювати 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 удосконаленням програм практик, навчально-методичним забезпеченням для проходження практики та переліком документів для звітування з практики.</a:t>
            </a:r>
          </a:p>
          <a:p>
            <a:pPr>
              <a:buFontTx/>
              <a:buChar char="-"/>
            </a:pPr>
            <a:endParaRPr lang="uk-UA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0311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5">
      <a:dk1>
        <a:srgbClr val="FFFFFF"/>
      </a:dk1>
      <a:lt1>
        <a:srgbClr val="FFFFFF"/>
      </a:lt1>
      <a:dk2>
        <a:srgbClr val="FFFFFF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Настроювані 2">
      <a:majorFont>
        <a:latin typeface="Roboto Slab"/>
        <a:ea typeface=""/>
        <a:cs typeface=""/>
      </a:majorFont>
      <a:minorFont>
        <a:latin typeface="Segoe U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ія2" id="{731DA0DC-1A5A-446D-AE5C-CC6B476A61FE}" vid="{D878CF6E-6BA0-4F24-9239-9595AC8D021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1806</TotalTime>
  <Words>471</Words>
  <Application>Microsoft Office PowerPoint</Application>
  <PresentationFormat>Широкоэкранный</PresentationFormat>
  <Paragraphs>68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Roboto Slab</vt:lpstr>
      <vt:lpstr>Segoe UI</vt:lpstr>
      <vt:lpstr>Times New Roman</vt:lpstr>
      <vt:lpstr>Тема Office</vt:lpstr>
      <vt:lpstr>Про результати опитування  щодо якості організації та змістового наповнення практик  здобувачів ІІ курсу другого (магістерського)  рівня вищої освіти денної форми навчання Херсонського державного університету</vt:lpstr>
      <vt:lpstr>Рівень залученості до опитування</vt:lpstr>
      <vt:lpstr>Середній показник рівня задоволеності здобувачів</vt:lpstr>
      <vt:lpstr>Можливість самостійно обирати базу практики</vt:lpstr>
      <vt:lpstr>Позитивні сторони практики</vt:lpstr>
      <vt:lpstr>Пропозиції здобувачів щодо покращення практики</vt:lpstr>
      <vt:lpstr>ПРОЄКТ  РІШЕННЯ: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Лемещук Олександр Ігорович</dc:creator>
  <cp:lastModifiedBy>Черкашина Татьяна Александровна</cp:lastModifiedBy>
  <cp:revision>180</cp:revision>
  <dcterms:created xsi:type="dcterms:W3CDTF">2020-05-15T11:51:57Z</dcterms:created>
  <dcterms:modified xsi:type="dcterms:W3CDTF">2022-06-13T13:15:06Z</dcterms:modified>
</cp:coreProperties>
</file>