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3" r:id="rId2"/>
    <p:sldId id="296" r:id="rId3"/>
    <p:sldId id="297" r:id="rId4"/>
    <p:sldId id="298" r:id="rId5"/>
    <p:sldId id="291" r:id="rId6"/>
    <p:sldId id="300" r:id="rId7"/>
    <p:sldId id="301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  <a:srgbClr val="033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007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A124A15C-9FBB-4DB0-BFF3-B0AAC510D1B3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81-406C-BA88-7190E4D416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3105DC5-D0E4-4DFE-A017-A18D06B70E94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481-406C-BA88-7190E4D416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24E77AC-2735-4E17-846A-01F1C5B1B4B7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481-406C-BA88-7190E4D416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1A3FD34-8432-49E6-8FFE-B2D3B09B1BC9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481-406C-BA88-7190E4D4161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8835C89-1330-4B1D-ABF8-F40BB11C31BB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481-406C-BA88-7190E4D4161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62F8000-CAFD-47AD-9868-D92B5BD71F2B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481-406C-BA88-7190E4D4161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BAC4706-3D5F-4FBA-8F73-6732342F909C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481-406C-BA88-7190E4D4161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94,55%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481-406C-BA88-7190E4D41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ФФВС</c:v>
                </c:pt>
                <c:pt idx="1">
                  <c:v>ФКНФМ</c:v>
                </c:pt>
                <c:pt idx="2">
                  <c:v>ФБГЕ</c:v>
                </c:pt>
                <c:pt idx="3">
                  <c:v>ФПІС</c:v>
                </c:pt>
                <c:pt idx="4">
                  <c:v>ФКМ</c:v>
                </c:pt>
                <c:pt idx="5">
                  <c:v>ФУІФЖ</c:v>
                </c:pt>
                <c:pt idx="6">
                  <c:v>ФБП</c:v>
                </c:pt>
                <c:pt idx="7">
                  <c:v>МФ</c:v>
                </c:pt>
                <c:pt idx="8">
                  <c:v>ПФ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</c:v>
                </c:pt>
                <c:pt idx="1">
                  <c:v>8.57</c:v>
                </c:pt>
                <c:pt idx="2">
                  <c:v>29.73</c:v>
                </c:pt>
                <c:pt idx="3">
                  <c:v>41.18</c:v>
                </c:pt>
                <c:pt idx="4">
                  <c:v>45</c:v>
                </c:pt>
                <c:pt idx="5">
                  <c:v>48.98</c:v>
                </c:pt>
                <c:pt idx="6">
                  <c:v>60.61</c:v>
                </c:pt>
                <c:pt idx="7">
                  <c:v>77.8</c:v>
                </c:pt>
                <c:pt idx="8">
                  <c:v>94.55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81-406C-BA88-7190E4D416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ФФВС</c:v>
                </c:pt>
                <c:pt idx="1">
                  <c:v>ФКНФМ</c:v>
                </c:pt>
                <c:pt idx="2">
                  <c:v>ФБГЕ</c:v>
                </c:pt>
                <c:pt idx="3">
                  <c:v>ФПІС</c:v>
                </c:pt>
                <c:pt idx="4">
                  <c:v>ФКМ</c:v>
                </c:pt>
                <c:pt idx="5">
                  <c:v>ФУІФЖ</c:v>
                </c:pt>
                <c:pt idx="6">
                  <c:v>ФБП</c:v>
                </c:pt>
                <c:pt idx="7">
                  <c:v>МФ</c:v>
                </c:pt>
                <c:pt idx="8">
                  <c:v>ПФ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481-406C-BA88-7190E4D4161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ФФВС</c:v>
                </c:pt>
                <c:pt idx="1">
                  <c:v>ФКНФМ</c:v>
                </c:pt>
                <c:pt idx="2">
                  <c:v>ФБГЕ</c:v>
                </c:pt>
                <c:pt idx="3">
                  <c:v>ФПІС</c:v>
                </c:pt>
                <c:pt idx="4">
                  <c:v>ФКМ</c:v>
                </c:pt>
                <c:pt idx="5">
                  <c:v>ФУІФЖ</c:v>
                </c:pt>
                <c:pt idx="6">
                  <c:v>ФБП</c:v>
                </c:pt>
                <c:pt idx="7">
                  <c:v>МФ</c:v>
                </c:pt>
                <c:pt idx="8">
                  <c:v>ПФ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481-406C-BA88-7190E4D416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23058944"/>
        <c:axId val="1123050624"/>
      </c:barChart>
      <c:catAx>
        <c:axId val="1123058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123050624"/>
        <c:crosses val="autoZero"/>
        <c:auto val="1"/>
        <c:lblAlgn val="ctr"/>
        <c:lblOffset val="100"/>
        <c:noMultiLvlLbl val="0"/>
      </c:catAx>
      <c:valAx>
        <c:axId val="1123050624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23058944"/>
        <c:crosses val="autoZero"/>
        <c:crossBetween val="between"/>
        <c:majorUnit val="10"/>
        <c:min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5F-4553-B084-CB2BDB8B8D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5F-4553-B084-CB2BDB8B8D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5F-4553-B084-CB2BDB8B8D5E}"/>
              </c:ext>
            </c:extLst>
          </c:dPt>
          <c:dLbls>
            <c:dLbl>
              <c:idx val="0"/>
              <c:layout>
                <c:manualLayout>
                  <c:x val="-7.7780127233073343E-2"/>
                  <c:y val="-0.24395130526707173"/>
                </c:manualLayout>
              </c:layout>
              <c:tx>
                <c:rich>
                  <a:bodyPr/>
                  <a:lstStyle/>
                  <a:p>
                    <a:fld id="{433E8524-50C7-439F-895B-C5CCBB4F9B02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55F-4553-B084-CB2BDB8B8D5E}"/>
                </c:ext>
              </c:extLst>
            </c:dLbl>
            <c:dLbl>
              <c:idx val="1"/>
              <c:layout>
                <c:manualLayout>
                  <c:x val="9.0345566663057278E-2"/>
                  <c:y val="0.18420893208794645"/>
                </c:manualLayout>
              </c:layout>
              <c:tx>
                <c:rich>
                  <a:bodyPr/>
                  <a:lstStyle/>
                  <a:p>
                    <a:fld id="{618808A8-4826-4C0D-82BF-74980AD45612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55F-4553-B084-CB2BDB8B8D5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4,5%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55F-4553-B084-CB2BDB8B8D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відповідь відсутня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77.8</c:v>
                </c:pt>
                <c:pt idx="1">
                  <c:v>17.7</c:v>
                </c:pt>
                <c:pt idx="2">
                  <c:v>2.19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5F-4553-B084-CB2BDB8B8D5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D723A-CFC6-4636-9006-2ABB84602F52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EAA96-54D6-47BF-ABCF-3EADE1F46D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99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2361" y="0"/>
            <a:ext cx="9144000" cy="1669002"/>
          </a:xfrm>
        </p:spPr>
        <p:txBody>
          <a:bodyPr anchor="b">
            <a:noAutofit/>
          </a:bodyPr>
          <a:lstStyle>
            <a:lvl1pPr algn="ctr">
              <a:defRPr sz="4800">
                <a:latin typeface="+mj-lt"/>
                <a:ea typeface="Segoe UI Black" panose="020B0A02040204020203" pitchFamily="34" charset="0"/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1BD82-D020-4C38-8A6B-CCD6EF0348D5}" type="datetimeFigureOut">
              <a:rPr lang="en-US"/>
              <a:pPr>
                <a:defRPr/>
              </a:pPr>
              <a:t>6/13/2022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2CB08-693E-4032-8B14-2A6AA87CD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432" y="0"/>
            <a:ext cx="8852499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7E5B-1393-4A44-B618-320833D931A8}" type="datetimeFigureOut">
              <a:rPr lang="en-US"/>
              <a:pPr>
                <a:defRPr/>
              </a:pPr>
              <a:t>6/13/2022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544B9-426C-421C-9670-E1B729D22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409251"/>
            <a:ext cx="2628900" cy="476771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527585"/>
            <a:ext cx="7734300" cy="4649377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DA681-7C92-4AF7-84BF-C62FE410ACA9}" type="datetimeFigureOut">
              <a:rPr lang="en-US"/>
              <a:pPr>
                <a:defRPr/>
              </a:pPr>
              <a:t>6/13/2022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CAAB-1F1E-4DED-AAE4-5BBA06DB1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3A7D-F1D9-4AE6-88D2-F430A8883C92}" type="datetimeFigureOut">
              <a:rPr lang="en-US"/>
              <a:pPr>
                <a:defRPr/>
              </a:pPr>
              <a:t>6/13/2022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D881-960A-4ED1-97A0-D43ACB4BB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945" y="0"/>
            <a:ext cx="8998258" cy="1325563"/>
          </a:xfrm>
        </p:spPr>
        <p:txBody>
          <a:bodyPr/>
          <a:lstStyle>
            <a:lvl1pPr>
              <a:defRPr>
                <a:latin typeface="+mj-lt"/>
                <a:ea typeface="Segoe UI Black" panose="020B0A02040204020203" pitchFamily="34" charset="0"/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uk-UA" dirty="0"/>
              <a:t>Відредагуйте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36FA7-B649-439E-828C-89B3CCDC6993}" type="datetimeFigureOut">
              <a:rPr lang="en-US"/>
              <a:pPr>
                <a:defRPr/>
              </a:pPr>
              <a:t>6/13/2022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B8B31-F5E0-445A-B707-59C0A12E8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5403850"/>
            <a:ext cx="13271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618" y="5112618"/>
            <a:ext cx="11046781" cy="1125702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  <a:ea typeface="Segoe UI Black" panose="020B0A02040204020203" pitchFamily="34" charset="0"/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5118" y="6043931"/>
            <a:ext cx="10122332" cy="4571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36096-2E77-44FF-8065-E19A82ED5429}" type="datetimeFigureOut">
              <a:rPr lang="en-US"/>
              <a:pPr>
                <a:defRPr/>
              </a:pPr>
              <a:t>6/13/2022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D652-CACE-457A-9D12-F871B0677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154" y="0"/>
            <a:ext cx="8980503" cy="1325563"/>
          </a:xfrm>
        </p:spPr>
        <p:txBody>
          <a:bodyPr/>
          <a:lstStyle>
            <a:lvl1pPr>
              <a:defRPr baseline="0">
                <a:latin typeface="+mj-lt"/>
                <a:ea typeface="Segoe UI Black" panose="020B0A02040204020203" pitchFamily="34" charset="0"/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E0FB6-0672-404D-A643-F4DA6CF9D450}" type="datetimeFigureOut">
              <a:rPr lang="en-US"/>
              <a:pPr>
                <a:defRPr/>
              </a:pPr>
              <a:t>6/13/2022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1921-7040-40CC-AEB0-A4894F241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344" y="0"/>
            <a:ext cx="8934527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1D1C-E71A-45BE-B2B4-B02A747A5AFB}" type="datetimeFigureOut">
              <a:rPr lang="en-US"/>
              <a:pPr>
                <a:defRPr/>
              </a:pPr>
              <a:t>6/13/2022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F607D-5628-41E6-8825-64185C08C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827" y="0"/>
            <a:ext cx="9024891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B7CBB-4D9C-42E9-82A5-CB400EFB4CAC}" type="datetimeFigureOut">
              <a:rPr lang="en-US"/>
              <a:pPr>
                <a:defRPr/>
              </a:pPr>
              <a:t>6/13/2022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1591-AA5C-4641-B64A-5437DF38A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6CBF1-CD8D-4E59-BFEE-33A8A8A4C8FB}" type="datetimeFigureOut">
              <a:rPr lang="en-US"/>
              <a:pPr>
                <a:defRPr/>
              </a:pPr>
              <a:t>6/13/2022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E9E6D-CAFD-408D-9B1A-3F6CDAC4C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893345"/>
            <a:ext cx="3932237" cy="9574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1527586"/>
            <a:ext cx="6172200" cy="4333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Відредагуйте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850776"/>
            <a:ext cx="3932237" cy="3018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dirty="0"/>
              <a:t>Відредагуйте стиль зразка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32EA-F1BE-407D-BA79-E96B00C4FFC7}" type="datetimeFigureOut">
              <a:rPr lang="en-US"/>
              <a:pPr>
                <a:defRPr/>
              </a:pPr>
              <a:t>6/13/2022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D8F7-B4F2-44B7-A599-C414932BE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D7AA4-A671-4094-81C9-D3AC1A520564}" type="datetimeFigureOut">
              <a:rPr lang="en-US"/>
              <a:pPr>
                <a:defRPr/>
              </a:pPr>
              <a:t>6/13/2022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2E954-2AA7-4DEC-A5E5-9A90FF60D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7C8399-311D-4AAF-B359-84F2470713DF}" type="datetimeFigureOut">
              <a:rPr lang="en-US"/>
              <a:pPr>
                <a:defRPr/>
              </a:pPr>
              <a:t>6/13/2022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5FD660-8CC1-4520-9216-B87F4AE77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Рисунок 7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8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32556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66" y="158621"/>
            <a:ext cx="11184378" cy="4271336"/>
          </a:xfrm>
        </p:spPr>
        <p:txBody>
          <a:bodyPr anchor="ctr"/>
          <a:lstStyle/>
          <a:p>
            <a:pPr algn="ctr">
              <a:lnSpc>
                <a:spcPct val="200000"/>
              </a:lnSpc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 результати опитування </a:t>
            </a:r>
            <a:b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щодо якості організації та змістового наповнення практик </a:t>
            </a:r>
            <a:b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здобувачів ІІ курсу другого (магістерського) </a:t>
            </a:r>
            <a:b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рівня вищої освіти денної форми навчання</a:t>
            </a:r>
            <a:b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Херсонського державного університету</a:t>
            </a:r>
            <a:endParaRPr lang="uk-UA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4435" y="5131293"/>
            <a:ext cx="7823014" cy="1411549"/>
          </a:xfrm>
        </p:spPr>
        <p:txBody>
          <a:bodyPr/>
          <a:lstStyle/>
          <a:p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Доповідає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керівниця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Черкашина Тетяна Олександрівна</a:t>
            </a:r>
          </a:p>
        </p:txBody>
      </p:sp>
    </p:spTree>
    <p:extLst>
      <p:ext uri="{BB962C8B-B14F-4D97-AF65-F5344CB8AC3E}">
        <p14:creationId xmlns:p14="http://schemas.microsoft.com/office/powerpoint/2010/main" val="44695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FD38-0CAB-BBC3-0FC7-F9795DAE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залученості до опитування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BCA4B9A1-82D5-DA46-5322-461794C71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054822"/>
              </p:ext>
            </p:extLst>
          </p:nvPr>
        </p:nvGraphicFramePr>
        <p:xfrm>
          <a:off x="133350" y="1325563"/>
          <a:ext cx="11612563" cy="5350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319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BF478-7F2B-A4F4-0262-F446D7FE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43" y="0"/>
            <a:ext cx="9328760" cy="1325563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Середній показник рівня задоволеності здобувачів</a:t>
            </a:r>
            <a:endParaRPr lang="uk-UA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9FA8EEC-0DF9-575E-4437-5E2239D87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396169"/>
              </p:ext>
            </p:extLst>
          </p:nvPr>
        </p:nvGraphicFramePr>
        <p:xfrm>
          <a:off x="213063" y="1047565"/>
          <a:ext cx="11860567" cy="6104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682362">
                  <a:extLst>
                    <a:ext uri="{9D8B030D-6E8A-4147-A177-3AD203B41FA5}">
                      <a16:colId xmlns:a16="http://schemas.microsoft.com/office/drawing/2014/main" val="3874551606"/>
                    </a:ext>
                  </a:extLst>
                </a:gridCol>
                <a:gridCol w="3178205">
                  <a:extLst>
                    <a:ext uri="{9D8B030D-6E8A-4147-A177-3AD203B41FA5}">
                      <a16:colId xmlns:a16="http://schemas.microsoft.com/office/drawing/2014/main" val="985161503"/>
                    </a:ext>
                  </a:extLst>
                </a:gridCol>
              </a:tblGrid>
              <a:tr h="940726">
                <a:tc>
                  <a:txBody>
                    <a:bodyPr/>
                    <a:lstStyle/>
                    <a:p>
                      <a:pPr marL="25400" algn="ctr"/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Запитання анкети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 рівня задоволеності здобувачів за  </a:t>
                      </a:r>
                    </a:p>
                    <a:p>
                      <a:pPr marL="22860" algn="ctr"/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бальною шкалою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extLst>
                  <a:ext uri="{0D108BD9-81ED-4DB2-BD59-A6C34878D82A}">
                    <a16:rowId xmlns:a16="http://schemas.microsoft.com/office/drawing/2014/main" val="3880634642"/>
                  </a:ext>
                </a:extLst>
              </a:tr>
              <a:tr h="302390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Чи відповідає Вашій спеціальності база проходження практики?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26670" algn="ctr"/>
                      <a:r>
                        <a:rPr lang="uk-U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4,71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5153785"/>
                  </a:ext>
                </a:extLst>
              </a:tr>
              <a:tr h="594458">
                <a:tc>
                  <a:txBody>
                    <a:bodyPr/>
                    <a:lstStyle/>
                    <a:p>
                      <a:pPr marR="203835"/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Чи знадобилися Вам здобуті в університеті теоретичні знання для виконання практичних завдань на базі проходження практики? </a:t>
                      </a:r>
                      <a:endParaRPr lang="uk-UA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26670" algn="ctr"/>
                      <a:r>
                        <a:rPr lang="uk-U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4,56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3935760"/>
                  </a:ext>
                </a:extLst>
              </a:tr>
              <a:tr h="588575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Чи ознайомили Вас керівники практики від університету із порядком проходження і програмою практики?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26670" algn="ctr"/>
                      <a:r>
                        <a:rPr lang="uk-UA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4,86</a:t>
                      </a:r>
                      <a:endParaRPr lang="uk-UA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4506026"/>
                  </a:ext>
                </a:extLst>
              </a:tr>
              <a:tr h="594458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Чи ознайомили Вас керівники практики від університету із критеріями оцінювання та порядком захисту звіту про проходження практики?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26670" algn="ctr"/>
                      <a:r>
                        <a:rPr lang="uk-U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4,81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4414107"/>
                  </a:ext>
                </a:extLst>
              </a:tr>
              <a:tr h="297229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Чи були доступні керівники практики від університету для консультацій?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26670" algn="ctr"/>
                      <a:r>
                        <a:rPr lang="uk-UA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4,87</a:t>
                      </a:r>
                      <a:endParaRPr lang="uk-UA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4602882"/>
                  </a:ext>
                </a:extLst>
              </a:tr>
              <a:tr h="58857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Чи достатня, на Вашу думку, кількість годин, виділених на проходження практики та для виконання програми практики? </a:t>
                      </a:r>
                      <a:endParaRPr lang="uk-UA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26670" algn="ctr"/>
                      <a:r>
                        <a:rPr lang="uk-U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4,73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8395951"/>
                  </a:ext>
                </a:extLst>
              </a:tr>
              <a:tr h="588575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Чи ознайомили Вас керівники практики від бази практики з особливостями проходження практики?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26670" algn="ctr"/>
                      <a:r>
                        <a:rPr lang="uk-U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4,81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7654144"/>
                  </a:ext>
                </a:extLst>
              </a:tr>
              <a:tr h="297229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Чи були доступні керівники від бази практики для консультацій?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26670" algn="ctr"/>
                      <a:r>
                        <a:rPr lang="uk-U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4,90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7312551"/>
                  </a:ext>
                </a:extLst>
              </a:tr>
              <a:tr h="297229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Чи відповідає програма практики діяльності бази практики?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26670" algn="ctr"/>
                      <a:r>
                        <a:rPr lang="uk-U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4,73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1367685"/>
                  </a:ext>
                </a:extLst>
              </a:tr>
              <a:tr h="423589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Чи сприяло проходження практики формуванню у Вас професійних </a:t>
                      </a:r>
                      <a:r>
                        <a:rPr lang="uk-UA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компетентностей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102870" algn="ctr"/>
                      <a:r>
                        <a:rPr lang="uk-U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4,69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704453"/>
                  </a:ext>
                </a:extLst>
              </a:tr>
              <a:tr h="297229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Чи порекомендуєте Ви цю базу практики іншим здобувачам?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102870" algn="ctr"/>
                      <a:r>
                        <a:rPr lang="uk-UA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4,63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8844954"/>
                  </a:ext>
                </a:extLst>
              </a:tr>
              <a:tr h="294288">
                <a:tc>
                  <a:txBody>
                    <a:bodyPr/>
                    <a:lstStyle/>
                    <a:p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бал</a:t>
                      </a:r>
                      <a:endParaRPr lang="uk-UA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7" marR="46177" marT="0" marB="0"/>
                </a:tc>
                <a:tc>
                  <a:txBody>
                    <a:bodyPr/>
                    <a:lstStyle/>
                    <a:p>
                      <a:pPr marL="102870" algn="ctr"/>
                      <a:r>
                        <a:rPr lang="uk-UA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4,75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4134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69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09493-F5CF-0E34-0DCA-C94A3785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331" y="0"/>
            <a:ext cx="9756559" cy="1325563"/>
          </a:xfrm>
        </p:spPr>
        <p:txBody>
          <a:bodyPr/>
          <a:lstStyle/>
          <a:p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самостійно обирати базу практики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926F8DC-E06A-12BA-3C5F-41161705DC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21304"/>
              </p:ext>
            </p:extLst>
          </p:nvPr>
        </p:nvGraphicFramePr>
        <p:xfrm>
          <a:off x="594804" y="1393794"/>
          <a:ext cx="10758995" cy="5282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02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Позитивні сторони практики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352346"/>
              </p:ext>
            </p:extLst>
          </p:nvPr>
        </p:nvGraphicFramePr>
        <p:xfrm>
          <a:off x="257453" y="1589103"/>
          <a:ext cx="11823576" cy="4756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230">
                <a:tc>
                  <a:txBody>
                    <a:bodyPr/>
                    <a:lstStyle/>
                    <a:p>
                      <a:pPr algn="ctr"/>
                      <a:endParaRPr lang="ru-RU" sz="2800" b="0" i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32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buFont typeface="Times New Roman" panose="02020603050405020304" pitchFamily="18" charset="0"/>
                        <a:buNone/>
                      </a:pPr>
                      <a:r>
                        <a:rPr lang="uk-UA" sz="2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Можливість самоорганізації на практиці та реалізація власного потенціалу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298634"/>
                  </a:ext>
                </a:extLst>
              </a:tr>
              <a:tr h="56859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buFont typeface="Times New Roman" panose="02020603050405020304" pitchFamily="18" charset="0"/>
                        <a:buNone/>
                      </a:pPr>
                      <a:r>
                        <a:rPr lang="uk-UA" sz="2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Різноплановість завдань практики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47">
                <a:tc>
                  <a:txBody>
                    <a:bodyPr/>
                    <a:lstStyle/>
                    <a:p>
                      <a:pPr algn="l"/>
                      <a:r>
                        <a:rPr lang="uk-UA" sz="2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Робота з дітьми/здобувачами/клієнтами</a:t>
                      </a:r>
                      <a:endParaRPr lang="ru-RU" sz="20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32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buFont typeface="Times New Roman" panose="02020603050405020304" pitchFamily="18" charset="0"/>
                        <a:buNone/>
                        <a:tabLst>
                          <a:tab pos="810260" algn="l"/>
                        </a:tabLst>
                      </a:pPr>
                      <a:r>
                        <a:rPr lang="uk-UA" sz="2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Формування професійних </a:t>
                      </a:r>
                      <a:r>
                        <a:rPr lang="uk-UA" sz="20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компетентностей</a:t>
                      </a:r>
                      <a:endParaRPr lang="uk-UA" sz="20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79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buFont typeface="Times New Roman" panose="02020603050405020304" pitchFamily="18" charset="0"/>
                        <a:buNone/>
                        <a:tabLst>
                          <a:tab pos="810260" algn="l"/>
                        </a:tabLst>
                      </a:pPr>
                      <a:r>
                        <a:rPr lang="uk-UA" sz="2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Високий професіоналізм керівників з практики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83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buFont typeface="Times New Roman" panose="02020603050405020304" pitchFamily="18" charset="0"/>
                        <a:buNone/>
                        <a:tabLst>
                          <a:tab pos="810260" algn="l"/>
                        </a:tabLst>
                      </a:pPr>
                      <a:r>
                        <a:rPr lang="uk-UA" sz="2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Набуття професійного та практичного досвіду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381851"/>
                  </a:ext>
                </a:extLst>
              </a:tr>
              <a:tr h="354999">
                <a:tc>
                  <a:txBody>
                    <a:bodyPr/>
                    <a:lstStyle/>
                    <a:p>
                      <a:pPr lvl="0" algn="l"/>
                      <a:r>
                        <a:rPr lang="uk-UA" sz="200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Самостійність у  обранні бази практики</a:t>
                      </a:r>
                      <a:endParaRPr lang="uk-UA" sz="20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505800"/>
                  </a:ext>
                </a:extLst>
              </a:tr>
              <a:tr h="592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None/>
                        <a:tabLst>
                          <a:tab pos="810260" algn="l"/>
                        </a:tabLst>
                        <a:defRPr/>
                      </a:pPr>
                      <a:r>
                        <a:rPr lang="uk-UA" sz="200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                                 Розширення умінь та навичок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578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50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Пропозиції здобувачів щодо покращення практики</a:t>
            </a:r>
            <a:endParaRPr 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253654"/>
              </p:ext>
            </p:extLst>
          </p:nvPr>
        </p:nvGraphicFramePr>
        <p:xfrm>
          <a:off x="159798" y="1637337"/>
          <a:ext cx="11850210" cy="4335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006">
                <a:tc>
                  <a:txBody>
                    <a:bodyPr/>
                    <a:lstStyle/>
                    <a:p>
                      <a:pPr algn="ctr"/>
                      <a:endParaRPr lang="ru-RU" sz="2800" b="0" i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64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200000"/>
                        </a:lnSpc>
                        <a:buFont typeface="Times New Roman" panose="02020603050405020304" pitchFamily="18" charset="0"/>
                        <a:buNone/>
                        <a:tabLst>
                          <a:tab pos="450215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Збільшення термінів проходження практики / перенесення на інший семестр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298634"/>
                  </a:ext>
                </a:extLst>
              </a:tr>
              <a:tr h="5699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200000"/>
                        </a:lnSpc>
                        <a:buFont typeface="Times New Roman" panose="02020603050405020304" pitchFamily="18" charset="0"/>
                        <a:buNone/>
                        <a:tabLst>
                          <a:tab pos="450215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Розширення переліку баз практик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200000"/>
                        </a:lnSpc>
                        <a:buFont typeface="Times New Roman" panose="02020603050405020304" pitchFamily="18" charset="0"/>
                        <a:buNone/>
                        <a:tabLst>
                          <a:tab pos="450215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Збільшення можливості проходження практики поза межами університету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239">
                <a:tc>
                  <a:txBody>
                    <a:bodyPr/>
                    <a:lstStyle/>
                    <a:p>
                      <a:pPr indent="334645" algn="just">
                        <a:lnSpc>
                          <a:spcPct val="200000"/>
                        </a:lnSpc>
                        <a:tabLst>
                          <a:tab pos="81026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                                       </a:t>
                      </a:r>
                      <a:r>
                        <a:rPr lang="uk-UA" sz="20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Зменшення кількості </a:t>
                      </a:r>
                      <a:r>
                        <a:rPr lang="uk-UA" sz="20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звітньої</a:t>
                      </a:r>
                      <a:r>
                        <a:rPr lang="uk-UA" sz="20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документації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943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200000"/>
                        </a:lnSpc>
                        <a:spcAft>
                          <a:spcPts val="15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r>
                        <a:rPr lang="uk-UA" sz="20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Керівникам практики пропонувати більше практичних завдань (в залежності від спеціальності)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381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01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7CCE5-B7E4-D105-1B8F-66C9E6AC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  РІШЕННЯ: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67AA93-42CA-CDBB-9012-F1D859ACC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7" y="1825624"/>
            <a:ext cx="11434439" cy="4734973"/>
          </a:xfrm>
        </p:spPr>
        <p:txBody>
          <a:bodyPr/>
          <a:lstStyle/>
          <a:p>
            <a:pPr marL="0" indent="0">
              <a:buNone/>
            </a:pP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Завідувачам кафедр спільно із гарантами освітніх програм другого (магістерського) рівня вищої освіти та керівникам практик: 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1) сприяти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підвищенню рівня залученості здобувачів вищої освіти окремих факультетів до опитування шляхом проведення активної інформаційної кампанії гарантами освітніх програм та викладачами університету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2) проаналізувати й врахувати результати опитування при перегляді освітніх програм, програм практик та під час організації взаємодії зі здобувачами;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3) розглянути питання про можливості зміни тривалості та графіку проходження практики, обговоривши його на засіданнях кафедр;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працювати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удосконаленням програм практик, навчально-методичним забезпеченням для проходження практики та переліком документів для звітування з практики.</a:t>
            </a:r>
          </a:p>
          <a:p>
            <a:pPr>
              <a:buFontTx/>
              <a:buChar char="-"/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31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FFFFFF"/>
      </a:dk1>
      <a:lt1>
        <a:srgbClr val="FFFFFF"/>
      </a:lt1>
      <a:dk2>
        <a:srgbClr val="FFFFFF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2">
      <a:majorFont>
        <a:latin typeface="Roboto Slab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2" id="{731DA0DC-1A5A-446D-AE5C-CC6B476A61FE}" vid="{D878CF6E-6BA0-4F24-9239-9595AC8D02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1806</TotalTime>
  <Words>471</Words>
  <Application>Microsoft Office PowerPoint</Application>
  <PresentationFormat>Широкоэкранный</PresentationFormat>
  <Paragraphs>68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Roboto Slab</vt:lpstr>
      <vt:lpstr>Segoe UI</vt:lpstr>
      <vt:lpstr>Times New Roman</vt:lpstr>
      <vt:lpstr>Тема Office</vt:lpstr>
      <vt:lpstr>Про результати опитування  щодо якості організації та змістового наповнення практик  здобувачів ІІ курсу другого (магістерського)  рівня вищої освіти денної форми навчання Херсонського державного університету</vt:lpstr>
      <vt:lpstr>Рівень залученості до опитування</vt:lpstr>
      <vt:lpstr>Середній показник рівня задоволеності здобувачів</vt:lpstr>
      <vt:lpstr>Можливість самостійно обирати базу практики</vt:lpstr>
      <vt:lpstr>Позитивні сторони практики</vt:lpstr>
      <vt:lpstr>Пропозиції здобувачів щодо покращення практики</vt:lpstr>
      <vt:lpstr>ПРОЄКТ  РІШЕННЯ: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Лемещук Олександр Ігорович</dc:creator>
  <cp:lastModifiedBy>Черкашина Татьяна Александровна</cp:lastModifiedBy>
  <cp:revision>180</cp:revision>
  <dcterms:created xsi:type="dcterms:W3CDTF">2020-05-15T11:51:57Z</dcterms:created>
  <dcterms:modified xsi:type="dcterms:W3CDTF">2022-06-13T13:15:06Z</dcterms:modified>
</cp:coreProperties>
</file>